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2" r:id="rId2"/>
    <p:sldId id="256" r:id="rId3"/>
    <p:sldId id="289" r:id="rId4"/>
    <p:sldId id="257" r:id="rId5"/>
    <p:sldId id="293" r:id="rId6"/>
    <p:sldId id="267" r:id="rId7"/>
    <p:sldId id="290" r:id="rId8"/>
    <p:sldId id="291" r:id="rId9"/>
    <p:sldId id="269" r:id="rId10"/>
    <p:sldId id="270" r:id="rId11"/>
    <p:sldId id="286" r:id="rId12"/>
    <p:sldId id="294" r:id="rId13"/>
    <p:sldId id="295" r:id="rId14"/>
    <p:sldId id="296" r:id="rId15"/>
    <p:sldId id="271" r:id="rId16"/>
    <p:sldId id="272" r:id="rId17"/>
    <p:sldId id="273" r:id="rId18"/>
    <p:sldId id="287" r:id="rId19"/>
    <p:sldId id="274" r:id="rId20"/>
    <p:sldId id="288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71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-45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619E5-9815-2C45-9ED5-F9852F5A0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E00EF-AFF1-1445-9605-C86A47E02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8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00EF-AFF1-1445-9605-C86A47E028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7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E00EF-AFF1-1445-9605-C86A47E028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7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5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7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6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0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7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B5545-0C4E-5544-ABDF-59A936527A3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707DB-90A6-9545-91C7-6EF71308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0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7893" y="2178425"/>
            <a:ext cx="11035553" cy="1590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Categorical Variable </a:t>
            </a:r>
            <a:r>
              <a:rPr lang="en-US" dirty="0" smtClean="0"/>
              <a:t>in </a:t>
            </a:r>
          </a:p>
          <a:p>
            <a:r>
              <a:rPr lang="en-US" dirty="0" smtClean="0"/>
              <a:t>Graphical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2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835"/>
            <a:ext cx="10515600" cy="1325563"/>
          </a:xfrm>
        </p:spPr>
        <p:txBody>
          <a:bodyPr/>
          <a:lstStyle/>
          <a:p>
            <a:r>
              <a:rPr lang="en-US" dirty="0" smtClean="0"/>
              <a:t>Problem: </a:t>
            </a:r>
            <a:r>
              <a:rPr lang="en-US" dirty="0" err="1" smtClean="0"/>
              <a:t>Ising</a:t>
            </a:r>
            <a:r>
              <a:rPr lang="en-US" dirty="0" smtClean="0"/>
              <a:t> model for categorical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238"/>
            <a:ext cx="10215880" cy="412768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Inconsistency: unbalance of different level of category 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for categories with few levels:  dense </a:t>
            </a:r>
          </a:p>
          <a:p>
            <a:pPr lvl="2"/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 fast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for categories with many levels:  sparse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Even through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Very slow 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Under same penalty </a:t>
            </a:r>
          </a:p>
          <a:p>
            <a:pPr lvl="2"/>
            <a:r>
              <a:rPr lang="en-US" dirty="0" smtClean="0"/>
              <a:t>structure in categories with many levels disappear 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67" y="2648804"/>
            <a:ext cx="3056733" cy="432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29" y="4082182"/>
            <a:ext cx="3167134" cy="4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074"/>
            <a:ext cx="7415560" cy="72358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5560" y="6152224"/>
            <a:ext cx="444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genre variables are isolated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21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  <a:r>
              <a:rPr lang="en-US" sz="3200" dirty="0" smtClean="0"/>
              <a:t>: </a:t>
            </a:r>
            <a:r>
              <a:rPr lang="en-US" dirty="0" smtClean="0"/>
              <a:t>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5945"/>
            <a:ext cx="10515600" cy="4351338"/>
          </a:xfrm>
        </p:spPr>
        <p:txBody>
          <a:bodyPr/>
          <a:lstStyle/>
          <a:p>
            <a:r>
              <a:rPr lang="en-US" dirty="0" smtClean="0"/>
              <a:t>Suppose data is composed of split categorical variable l1, l2, and binary variable z1, z2, </a:t>
            </a:r>
            <a:r>
              <a:rPr lang="mr-IN" dirty="0" smtClean="0"/>
              <a:t>…</a:t>
            </a:r>
            <a:r>
              <a:rPr lang="en-US" dirty="0" smtClean="0"/>
              <a:t> ,</a:t>
            </a:r>
            <a:r>
              <a:rPr lang="en-US" dirty="0" err="1" smtClean="0"/>
              <a:t>zk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Conditional independence: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1, l2 are isolated from other variable </a:t>
            </a:r>
          </a:p>
          <a:p>
            <a:r>
              <a:rPr lang="en-US" dirty="0" smtClean="0"/>
              <a:t>Using Conditional independence directly not appropriate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30" y="3137912"/>
            <a:ext cx="3161030" cy="769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70" y="3899728"/>
            <a:ext cx="2894330" cy="5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2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 with categorical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categorical structure unknown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categorical variable detection </a:t>
            </a:r>
          </a:p>
          <a:p>
            <a:pPr lvl="2"/>
            <a:r>
              <a:rPr lang="en-US" dirty="0" smtClean="0"/>
              <a:t>Dataset(?)</a:t>
            </a:r>
          </a:p>
          <a:p>
            <a:pPr lvl="1"/>
            <a:endParaRPr lang="en-US" dirty="0"/>
          </a:p>
          <a:p>
            <a:r>
              <a:rPr lang="en-US" dirty="0" smtClean="0"/>
              <a:t> categorical structure known </a:t>
            </a:r>
          </a:p>
          <a:p>
            <a:pPr lvl="1"/>
            <a:r>
              <a:rPr lang="en-US" dirty="0" err="1" smtClean="0"/>
              <a:t>Ising</a:t>
            </a:r>
            <a:r>
              <a:rPr lang="en-US" dirty="0" smtClean="0"/>
              <a:t> model (not proper)</a:t>
            </a:r>
          </a:p>
          <a:p>
            <a:pPr lvl="1"/>
            <a:r>
              <a:rPr lang="en-US" dirty="0" smtClean="0"/>
              <a:t>Logistic regression  </a:t>
            </a:r>
          </a:p>
          <a:p>
            <a:pPr lvl="1"/>
            <a:r>
              <a:rPr lang="en-US" dirty="0"/>
              <a:t>Multinomial logistic </a:t>
            </a:r>
            <a:r>
              <a:rPr lang="en-US" dirty="0" smtClean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9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241040"/>
            <a:ext cx="10515600" cy="1101408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resent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342448"/>
            <a:ext cx="10515600" cy="1527175"/>
          </a:xfrm>
        </p:spPr>
        <p:txBody>
          <a:bodyPr/>
          <a:lstStyle/>
          <a:p>
            <a:pPr lvl="1"/>
            <a:r>
              <a:rPr lang="en-US" dirty="0"/>
              <a:t> </a:t>
            </a:r>
            <a:r>
              <a:rPr lang="en-US" dirty="0" smtClean="0"/>
              <a:t>Data generation </a:t>
            </a:r>
          </a:p>
          <a:p>
            <a:pPr lvl="2"/>
            <a:r>
              <a:rPr lang="en-US" dirty="0" smtClean="0"/>
              <a:t>Joint distribution (?) </a:t>
            </a:r>
            <a:endParaRPr lang="en-US" dirty="0"/>
          </a:p>
          <a:p>
            <a:pPr lvl="1"/>
            <a:r>
              <a:rPr lang="en-US" dirty="0" smtClean="0"/>
              <a:t> Category versus Category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Proposes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88186"/>
            <a:ext cx="10515600" cy="1180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 Binary versus Binary </a:t>
            </a:r>
          </a:p>
          <a:p>
            <a:pPr lvl="1"/>
            <a:r>
              <a:rPr lang="en-US" dirty="0"/>
              <a:t> Category versus Binary</a:t>
            </a:r>
          </a:p>
          <a:p>
            <a:pPr lvl="1"/>
            <a:r>
              <a:rPr lang="en-US" dirty="0" smtClean="0"/>
              <a:t> Category versus Category </a:t>
            </a:r>
          </a:p>
        </p:txBody>
      </p:sp>
    </p:spTree>
    <p:extLst>
      <p:ext uri="{BB962C8B-B14F-4D97-AF65-F5344CB8AC3E}">
        <p14:creationId xmlns:p14="http://schemas.microsoft.com/office/powerpoint/2010/main" val="109922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54200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Categorical data may follow multinomial distribution with n = 1. </a:t>
            </a:r>
            <a:endParaRPr lang="en-US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Categorical Variable Detection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7" y="4164172"/>
            <a:ext cx="10126505" cy="18605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490720" y="2197100"/>
            <a:ext cx="619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20" y="1905000"/>
            <a:ext cx="3128297" cy="584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49" y="2032000"/>
            <a:ext cx="1562100" cy="3302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949440" y="2197100"/>
            <a:ext cx="619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8930640" y="2032000"/>
            <a:ext cx="274320" cy="33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08819" y="2055178"/>
            <a:ext cx="264160" cy="292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31014" y="2039938"/>
            <a:ext cx="264160" cy="30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6" idx="6"/>
            <a:endCxn id="14" idx="1"/>
          </p:cNvCxnSpPr>
          <p:nvPr/>
        </p:nvCxnSpPr>
        <p:spPr>
          <a:xfrm>
            <a:off x="8495174" y="2191544"/>
            <a:ext cx="435466" cy="5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3"/>
          </p:cNvCxnSpPr>
          <p:nvPr/>
        </p:nvCxnSpPr>
        <p:spPr>
          <a:xfrm>
            <a:off x="9204960" y="2197100"/>
            <a:ext cx="435466" cy="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1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Multinomial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Exclusion property when n = 1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Dot product of two feature data in the same category must be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53" y="4536882"/>
            <a:ext cx="962025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78" y="2229934"/>
            <a:ext cx="2311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Exclusion Matrix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351" y="1690688"/>
                <a:ext cx="7056399" cy="44862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 data is a n by p matrix A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b="0" dirty="0" smtClean="0"/>
                  <a:t> indicates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 and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b="0" dirty="0" smtClean="0"/>
                  <a:t> may be in the same category.</a:t>
                </a:r>
              </a:p>
              <a:p>
                <a:endParaRPr lang="en-US" b="0" dirty="0" smtClean="0"/>
              </a:p>
              <a:p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==0)</m:t>
                    </m:r>
                  </m:oMath>
                </a14:m>
                <a:r>
                  <a:rPr lang="en-US" b="0" dirty="0" smtClean="0"/>
                  <a:t> is a binary matrix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==0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=0 :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j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must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not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in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the same category 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==0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b="0" dirty="0" smtClean="0"/>
                  <a:t>  :  </a:t>
                </a:r>
                <a:r>
                  <a:rPr lang="en-US" b="0" dirty="0" err="1" smtClean="0"/>
                  <a:t>i</a:t>
                </a:r>
                <a:r>
                  <a:rPr lang="en-US" b="0" dirty="0" smtClean="0"/>
                  <a:t> j may be in the  same category</a:t>
                </a:r>
              </a:p>
              <a:p>
                <a:r>
                  <a:rPr lang="en-US" dirty="0" smtClean="0"/>
                  <a:t>Exclusion Matrix (E)</a:t>
                </a:r>
              </a:p>
              <a:p>
                <a:endParaRPr lang="en-US" b="0" dirty="0"/>
              </a:p>
              <a:p>
                <a:r>
                  <a:rPr lang="en-US" dirty="0" smtClean="0"/>
                  <a:t>Community Detection ? </a:t>
                </a:r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51" y="1690688"/>
                <a:ext cx="7056399" cy="4486275"/>
              </a:xfrm>
              <a:blipFill rotWithShape="0">
                <a:blip r:embed="rId2"/>
                <a:stretch>
                  <a:fillRect l="-1210" t="-2582" r="-86" b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395452"/>
            <a:ext cx="4838700" cy="4432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7119" y="5992297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Exclusion Matrix of cal500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73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Main Purposes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Good Measurement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 Measure how likely that feature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and feature j are in the same category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can balance small class and large class 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Determine how many categories </a:t>
                </a:r>
              </a:p>
              <a:p>
                <a:pPr lvl="1"/>
                <a:r>
                  <a:rPr lang="en-US" dirty="0" smtClean="0"/>
                  <a:t>Positive relation with exclusion </a:t>
                </a:r>
              </a:p>
              <a:p>
                <a:pPr lvl="1"/>
                <a:r>
                  <a:rPr lang="en-US" dirty="0" smtClean="0"/>
                  <a:t>negative relation with sparsity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157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Detection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Community detection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directly :   Fail </a:t>
                </a:r>
              </a:p>
              <a:p>
                <a:endParaRPr lang="en-US" dirty="0"/>
              </a:p>
              <a:p>
                <a:r>
                  <a:rPr lang="en-US" dirty="0" smtClean="0"/>
                  <a:t>Problem</a:t>
                </a:r>
              </a:p>
              <a:p>
                <a:pPr lvl="1"/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b="0" dirty="0" smtClean="0"/>
                  <a:t>may have two reasons: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in the same category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may be sparse</a:t>
                </a:r>
              </a:p>
              <a:p>
                <a:pPr lvl="1"/>
                <a:r>
                  <a:rPr lang="en-US" dirty="0" smtClean="0"/>
                  <a:t> Lost lots of information about sparsity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81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10987" y="379791"/>
            <a:ext cx="6575612" cy="86303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Data : CAL 500 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518" y="1667435"/>
            <a:ext cx="11712388" cy="5190565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502 songs with their 242 features: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- 174 binary features labeled by experts </a:t>
            </a:r>
          </a:p>
          <a:p>
            <a:pPr algn="l"/>
            <a:r>
              <a:rPr lang="en-US" dirty="0"/>
              <a:t>		</a:t>
            </a:r>
            <a:r>
              <a:rPr lang="en-US" dirty="0" smtClean="0"/>
              <a:t>- Emotion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- Genre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- Instrument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- Song characteristics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- Usage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- Vocal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- 68 numeric features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-Based on the short time Fourier transform and some other techniques 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problems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design a good measuremen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smtClean="0"/>
                  <a:t>On what magnitude for classes in different size that they can be clustered by spectral method community detection </a:t>
                </a:r>
              </a:p>
              <a:p>
                <a:r>
                  <a:rPr lang="en-US" dirty="0" smtClean="0"/>
                  <a:t>D might be have zeros rows/columns </a:t>
                </a:r>
              </a:p>
              <a:p>
                <a:pPr lvl="1"/>
                <a:r>
                  <a:rPr lang="en-US" dirty="0" smtClean="0"/>
                  <a:t> Laplacian matrix may not well defined </a:t>
                </a:r>
              </a:p>
              <a:p>
                <a:r>
                  <a:rPr lang="en-US" dirty="0" smtClean="0"/>
                  <a:t>How to decide number of classes k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8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512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9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5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0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data sample: Binary data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8" y="1366044"/>
            <a:ext cx="11163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Structure Estimation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84432"/>
          </a:xfrm>
        </p:spPr>
        <p:txBody>
          <a:bodyPr/>
          <a:lstStyle/>
          <a:p>
            <a:r>
              <a:rPr lang="en-US" dirty="0"/>
              <a:t> Understand how these different types of variables are associated with each others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 Find conditional </a:t>
            </a:r>
            <a:r>
              <a:rPr lang="en-US" dirty="0" smtClean="0"/>
              <a:t>independence(?)</a:t>
            </a:r>
            <a:endParaRPr lang="en-US" dirty="0" smtClean="0"/>
          </a:p>
          <a:p>
            <a:r>
              <a:rPr lang="en-US" dirty="0" smtClean="0"/>
              <a:t> Represent those variable by a graphical model</a:t>
            </a:r>
          </a:p>
          <a:p>
            <a:endParaRPr lang="en-US" dirty="0" smtClean="0"/>
          </a:p>
          <a:p>
            <a:r>
              <a:rPr lang="en-US" dirty="0" smtClean="0"/>
              <a:t>Data come from a joint distribution which have graphical structure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53765"/>
            <a:ext cx="3590148" cy="13587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795520" y="578104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5121226"/>
            <a:ext cx="2910840" cy="131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Structure Estimation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 Understand how these different types of variables are associated with each others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 Find conditional independence </a:t>
            </a:r>
          </a:p>
          <a:p>
            <a:r>
              <a:rPr lang="en-US" dirty="0" smtClean="0"/>
              <a:t> Represent those variable by a graphical model</a:t>
            </a:r>
          </a:p>
          <a:p>
            <a:endParaRPr lang="en-US" dirty="0" smtClean="0"/>
          </a:p>
          <a:p>
            <a:r>
              <a:rPr lang="en-US" dirty="0" smtClean="0"/>
              <a:t>Data come from a joint distribution which have graphical structure </a:t>
            </a:r>
          </a:p>
          <a:p>
            <a:r>
              <a:rPr lang="en-US" dirty="0" smtClean="0"/>
              <a:t>Recover graphical structure from data 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53765"/>
            <a:ext cx="3590148" cy="1358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92" y="5192933"/>
            <a:ext cx="2910840" cy="13196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947920" y="5770880"/>
            <a:ext cx="1778000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6281"/>
            <a:ext cx="5257800" cy="4716298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Undirected model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 = (Y, Z)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 numeric nodes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Z binary </a:t>
            </a:r>
            <a:endParaRPr lang="en-US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 : Gaussian Model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Z : </a:t>
            </a:r>
            <a:r>
              <a:rPr lang="en-US" dirty="0" err="1" smtClean="0"/>
              <a:t>Ising</a:t>
            </a:r>
            <a:r>
              <a:rPr lang="en-US" dirty="0" smtClean="0"/>
              <a:t> Model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Joint distribution: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04" y="4477871"/>
            <a:ext cx="6121768" cy="1027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02" y="3855182"/>
            <a:ext cx="3785584" cy="7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700" y="3928141"/>
            <a:ext cx="6819900" cy="96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2943076"/>
            <a:ext cx="68326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581" y="3260875"/>
            <a:ext cx="23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Gaussian variable 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7581" y="4226075"/>
            <a:ext cx="198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smtClean="0"/>
              <a:t>Binary variable: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186" y="2038730"/>
            <a:ext cx="8826928" cy="904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41" y="2153616"/>
            <a:ext cx="1824413" cy="6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1" y="-1"/>
            <a:ext cx="7187651" cy="7013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2" y="130622"/>
            <a:ext cx="9235068" cy="1325563"/>
          </a:xfrm>
        </p:spPr>
        <p:txBody>
          <a:bodyPr/>
          <a:lstStyle/>
          <a:p>
            <a:r>
              <a:rPr lang="en-US" dirty="0" smtClean="0"/>
              <a:t>				Graphical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: Categorical variables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65729"/>
            <a:ext cx="10291762" cy="47112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groups of binary data may</a:t>
            </a:r>
            <a:r>
              <a:rPr lang="zh-CN" altLang="en-US" dirty="0" smtClean="0"/>
              <a:t> </a:t>
            </a:r>
            <a:r>
              <a:rPr lang="en-US" dirty="0" smtClean="0"/>
              <a:t>come from split categorical data.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-Emotion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-Genre 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52" y="2789238"/>
            <a:ext cx="962025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8" y="4159249"/>
            <a:ext cx="10647760" cy="25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4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589</Words>
  <Application>Microsoft Macintosh PowerPoint</Application>
  <PresentationFormat>Widescreen</PresentationFormat>
  <Paragraphs>138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Calibri Light</vt:lpstr>
      <vt:lpstr>Cambria Math</vt:lpstr>
      <vt:lpstr>DengXian</vt:lpstr>
      <vt:lpstr>Mangal</vt:lpstr>
      <vt:lpstr>Arial</vt:lpstr>
      <vt:lpstr>Office Theme</vt:lpstr>
      <vt:lpstr>PowerPoint Presentation</vt:lpstr>
      <vt:lpstr>Data : CAL 500 </vt:lpstr>
      <vt:lpstr>Part of data sample: Binary data  </vt:lpstr>
      <vt:lpstr>Aim: Structure Estimation </vt:lpstr>
      <vt:lpstr>Aim: Structure Estimation </vt:lpstr>
      <vt:lpstr>Previous Work</vt:lpstr>
      <vt:lpstr>Previous Work </vt:lpstr>
      <vt:lpstr>    Graphical Model </vt:lpstr>
      <vt:lpstr>Observation : Categorical variables </vt:lpstr>
      <vt:lpstr>Problem: Ising model for categorical variable</vt:lpstr>
      <vt:lpstr>PowerPoint Presentation</vt:lpstr>
      <vt:lpstr>Problem: Conditional independence </vt:lpstr>
      <vt:lpstr>Graphical model with categorical structure </vt:lpstr>
      <vt:lpstr>Present challenges </vt:lpstr>
      <vt:lpstr>Categorical Variable Detection  </vt:lpstr>
      <vt:lpstr>Characteristics of Multinomial distribution </vt:lpstr>
      <vt:lpstr>Exclusion Matrix </vt:lpstr>
      <vt:lpstr>Main Purposes </vt:lpstr>
      <vt:lpstr>Community Detection </vt:lpstr>
      <vt:lpstr>Some problems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: CAL 500 </dc:title>
  <dc:creator>yuqi zhao</dc:creator>
  <cp:lastModifiedBy>yuqi zhao</cp:lastModifiedBy>
  <cp:revision>59</cp:revision>
  <dcterms:created xsi:type="dcterms:W3CDTF">2017-03-15T04:48:52Z</dcterms:created>
  <dcterms:modified xsi:type="dcterms:W3CDTF">2017-03-29T07:58:24Z</dcterms:modified>
</cp:coreProperties>
</file>